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70" r:id="rId4"/>
    <p:sldId id="271" r:id="rId5"/>
    <p:sldId id="260" r:id="rId6"/>
    <p:sldId id="261" r:id="rId7"/>
    <p:sldId id="269" r:id="rId8"/>
    <p:sldId id="263" r:id="rId9"/>
    <p:sldId id="264" r:id="rId10"/>
    <p:sldId id="259" r:id="rId11"/>
    <p:sldId id="265" r:id="rId12"/>
    <p:sldId id="266" r:id="rId13"/>
    <p:sldId id="267" r:id="rId14"/>
  </p:sldIdLst>
  <p:sldSz cx="12192000" cy="6858000"/>
  <p:notesSz cx="6858000" cy="9144000"/>
  <p:embeddedFontLst>
    <p:embeddedFont>
      <p:font typeface="Montserrat SemiBold" panose="00000700000000000000" pitchFamily="2" charset="-52"/>
      <p:bold r:id="rId16"/>
      <p:boldItalic r:id="rId17"/>
    </p:embeddedFont>
    <p:embeddedFont>
      <p:font typeface="Montserrat ExtraBold" panose="00000900000000000000" pitchFamily="2" charset="-52"/>
      <p:bold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Montserrat" panose="00000500000000000000" pitchFamily="2" charset="-52"/>
      <p:regular r:id="rId22"/>
      <p:bold r:id="rId23"/>
      <p:italic r:id="rId24"/>
      <p:boldItalic r:id="rId25"/>
    </p:embeddedFont>
    <p:embeddedFont>
      <p:font typeface="Saira Condensed Condensed" panose="00000806000000000000" pitchFamily="2" charset="0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ontserrat Medium" panose="00000600000000000000" pitchFamily="2" charset="-52"/>
      <p:regular r:id="rId31"/>
      <p:italic r:id="rId32"/>
    </p:embeddedFont>
  </p:embeddedFontLst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0000"/>
    <a:srgbClr val="F4F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CB874F5-0CB2-455D-9B0E-9BA8FBF8160C}" type="datetimeFigureOut">
              <a:rPr lang="ru-RU"/>
              <a:pPr>
                <a:defRPr/>
              </a:pPr>
              <a:t>20.06.2024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7DEC0FF-5E37-4AFE-99AC-A462BB7C20D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59EC95-3574-42FA-9431-DE143B344E76}" type="datetime1">
              <a:rPr lang="ru-RU"/>
              <a:pPr>
                <a:defRPr/>
              </a:pPr>
              <a:t>20.06.2024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72ECE-7D82-4804-A8E2-0A45D0886B3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985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898C65-55BF-46E0-92AC-577009126D42}" type="datetime1">
              <a:rPr lang="ru-RU"/>
              <a:pPr>
                <a:defRPr/>
              </a:pPr>
              <a:t>20.06.2024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45FF1-C386-425D-8386-27A0573430E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455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65CE56-93EE-4FA8-880C-C51A5FD33F1B}" type="datetime1">
              <a:rPr lang="ru-RU"/>
              <a:pPr>
                <a:defRPr/>
              </a:pPr>
              <a:t>20.06.2024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D36AA3-08C9-4770-B34E-9E0426601AF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1EF423-AE7D-4864-8361-89BCEC8F6BC1}" type="datetime1">
              <a:rPr lang="ru-RU"/>
              <a:pPr>
                <a:defRPr/>
              </a:pPr>
              <a:t>20.06.2024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61858B-369F-4BD5-B5D3-4FE0526DA04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4997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9AF9B3-F1C1-4A82-B58B-905340355ADF}" type="datetime1">
              <a:rPr lang="ru-RU"/>
              <a:pPr>
                <a:defRPr/>
              </a:pPr>
              <a:t>20.06.2024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89501D-0D0D-4DA7-9A02-FE90FEA3578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21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89BB85-EDDC-4981-8B96-EEBCCC3A6C51}" type="datetime1">
              <a:rPr lang="ru-RU"/>
              <a:pPr>
                <a:defRPr/>
              </a:pPr>
              <a:t>20.06.2024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0E3E3F-CB55-4510-9D14-7B8723D8E65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380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3E70AD-8F6E-4E23-86C7-F17D329EE890}" type="datetime1">
              <a:rPr lang="ru-RU"/>
              <a:pPr>
                <a:defRPr/>
              </a:pPr>
              <a:t>20.06.2024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77297F-0BDB-4F43-8D14-12434CF45D3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6916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13E7B1-8667-4061-9F40-A17512DADC5B}" type="datetime1">
              <a:rPr lang="ru-RU"/>
              <a:pPr>
                <a:defRPr/>
              </a:pPr>
              <a:t>20.06.2024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C26E7-D370-4AA7-A1F1-78B8CA4811B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12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9FA2A1-D591-4F31-ABDF-0C6D11DC8D71}" type="datetime1">
              <a:rPr lang="ru-RU"/>
              <a:pPr>
                <a:defRPr/>
              </a:pPr>
              <a:t>20.06.2024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D7263-DDDB-4323-A9CF-1CDEF0FF604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6574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99A403-4132-4122-BC22-CFDA9209028B}" type="datetime1">
              <a:rPr lang="ru-RU"/>
              <a:pPr>
                <a:defRPr/>
              </a:pPr>
              <a:t>20.06.2024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79609-47ED-4993-94F2-70861D0A293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1381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8B63CD-B48A-471D-A200-BEFE7AA5D8C4}" type="datetime1">
              <a:rPr lang="ru-RU"/>
              <a:pPr>
                <a:defRPr/>
              </a:pPr>
              <a:t>20.06.2024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898C9-8D04-4EC0-AC7C-93DC53B380F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425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4D3625-4E23-4EE6-BA03-9041EE8688B4}" type="datetime1">
              <a:rPr lang="ru-RU"/>
              <a:pPr>
                <a:defRPr/>
              </a:pPr>
              <a:t>20.06.2024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D55A1D2-E899-4106-812C-3B28539C591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1"/>
          <p:cNvSpPr>
            <a:spLocks noGrp="1"/>
          </p:cNvSpPr>
          <p:nvPr>
            <p:ph type="ctrTitle"/>
          </p:nvPr>
        </p:nvSpPr>
        <p:spPr>
          <a:xfrm>
            <a:off x="1600200" y="2284413"/>
            <a:ext cx="9144000" cy="1660525"/>
          </a:xfrm>
        </p:spPr>
        <p:txBody>
          <a:bodyPr/>
          <a:lstStyle/>
          <a:p>
            <a:pPr eaLnBrk="1" hangingPunct="1"/>
            <a:r>
              <a:rPr lang="en-US" altLang="ru-RU" sz="9600">
                <a:solidFill>
                  <a:srgbClr val="330000"/>
                </a:solidFill>
                <a:latin typeface="Saira Condensed Condensed" panose="00000806000000000000" pitchFamily="2" charset="0"/>
              </a:rPr>
              <a:t>COWËR</a:t>
            </a:r>
            <a:endParaRPr lang="ru-RU" altLang="ru-RU" sz="9600">
              <a:solidFill>
                <a:srgbClr val="330000"/>
              </a:solidFill>
            </a:endParaRPr>
          </a:p>
        </p:txBody>
      </p:sp>
      <p:pic>
        <p:nvPicPr>
          <p:cNvPr id="307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713" y="3706813"/>
            <a:ext cx="17049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5"/>
          <p:cNvSpPr txBox="1">
            <a:spLocks noChangeArrowheads="1"/>
          </p:cNvSpPr>
          <p:nvPr/>
        </p:nvSpPr>
        <p:spPr bwMode="auto">
          <a:xfrm>
            <a:off x="8972550" y="5175250"/>
            <a:ext cx="299085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330000"/>
                </a:solidFill>
                <a:latin typeface="Montserrat" panose="00000500000000000000" pitchFamily="2" charset="-52"/>
              </a:rPr>
              <a:t>Группа 8, команда 5</a:t>
            </a:r>
          </a:p>
          <a:p>
            <a:pPr algn="r" eaLnBrk="1" hangingPunct="1">
              <a:lnSpc>
                <a:spcPct val="100000"/>
              </a:lnSpc>
              <a:spcBef>
                <a:spcPts val="600"/>
              </a:spcBef>
              <a:buFontTx/>
              <a:buNone/>
            </a:pPr>
            <a:r>
              <a:rPr lang="ru-RU" altLang="ru-RU" sz="1800">
                <a:solidFill>
                  <a:srgbClr val="330000"/>
                </a:solidFill>
                <a:latin typeface="Montserrat" panose="00000500000000000000" pitchFamily="2" charset="-52"/>
              </a:rPr>
              <a:t>Разработчики проекта:</a:t>
            </a: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330000"/>
                </a:solidFill>
                <a:latin typeface="Montserrat Medium" panose="00000600000000000000" pitchFamily="2" charset="-52"/>
              </a:rPr>
              <a:t>Печенкин П. В.</a:t>
            </a: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1800">
                <a:solidFill>
                  <a:srgbClr val="330000"/>
                </a:solidFill>
                <a:latin typeface="Montserrat Medium" panose="00000600000000000000" pitchFamily="2" charset="-52"/>
              </a:rPr>
              <a:t>Сидорова Е. И.</a:t>
            </a:r>
            <a:br>
              <a:rPr lang="ru-RU" altLang="ru-RU" sz="1800">
                <a:solidFill>
                  <a:srgbClr val="330000"/>
                </a:solidFill>
                <a:latin typeface="Montserrat Medium" panose="00000600000000000000" pitchFamily="2" charset="-52"/>
              </a:rPr>
            </a:br>
            <a:r>
              <a:rPr lang="ru-RU" altLang="ru-RU" sz="1800">
                <a:solidFill>
                  <a:srgbClr val="330000"/>
                </a:solidFill>
                <a:latin typeface="Montserrat Medium" panose="00000600000000000000" pitchFamily="2" charset="-52"/>
              </a:rPr>
              <a:t>Улезько Т. А.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>
                <a:solidFill>
                  <a:srgbClr val="330000"/>
                </a:solidFill>
                <a:latin typeface="Montserrat ExtraBold" panose="00000900000000000000" pitchFamily="2" charset="-52"/>
              </a:rPr>
              <a:t>Используемые технологии</a:t>
            </a:r>
          </a:p>
        </p:txBody>
      </p:sp>
      <p:pic>
        <p:nvPicPr>
          <p:cNvPr id="12291" name="Объект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09050" y="1830388"/>
            <a:ext cx="2146300" cy="1865312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BF747D-31EE-426B-B7D2-5FD7F2BAE7F0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10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613" y="1733550"/>
            <a:ext cx="2305050" cy="210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2008188"/>
            <a:ext cx="171132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63" y="1484313"/>
            <a:ext cx="2582862" cy="258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6" name="TextBox 2"/>
          <p:cNvSpPr txBox="1">
            <a:spLocks noChangeArrowheads="1"/>
          </p:cNvSpPr>
          <p:nvPr/>
        </p:nvSpPr>
        <p:spPr bwMode="auto">
          <a:xfrm>
            <a:off x="407988" y="4037013"/>
            <a:ext cx="2379662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r>
              <a:rPr lang="ru-RU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Статическая типизация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r>
              <a:rPr lang="ru-RU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Читабельность кода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r>
              <a:rPr lang="ru-RU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Широкая поддержка </a:t>
            </a:r>
            <a:r>
              <a:rPr lang="en-US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IDE</a:t>
            </a:r>
            <a:endParaRPr lang="ru-RU" altLang="ru-RU" sz="1800">
              <a:solidFill>
                <a:srgbClr val="330000"/>
              </a:solidFill>
              <a:latin typeface="Montserrat SemiBold" panose="00000700000000000000" pitchFamily="2" charset="-5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endParaRPr lang="ru-RU" altLang="ru-RU" sz="1800">
              <a:solidFill>
                <a:srgbClr val="330000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12297" name="TextBox 4"/>
          <p:cNvSpPr txBox="1">
            <a:spLocks noChangeArrowheads="1"/>
          </p:cNvSpPr>
          <p:nvPr/>
        </p:nvSpPr>
        <p:spPr bwMode="auto">
          <a:xfrm>
            <a:off x="3100388" y="4037013"/>
            <a:ext cx="3060700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r>
              <a:rPr lang="ru-RU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Обеспечивает высокую производительность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r>
              <a:rPr lang="ru-RU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Настраиваемость и расширяемость</a:t>
            </a:r>
          </a:p>
        </p:txBody>
      </p:sp>
      <p:sp>
        <p:nvSpPr>
          <p:cNvPr id="12298" name="Прямоугольник 5"/>
          <p:cNvSpPr>
            <a:spLocks noChangeArrowheads="1"/>
          </p:cNvSpPr>
          <p:nvPr/>
        </p:nvSpPr>
        <p:spPr bwMode="auto">
          <a:xfrm>
            <a:off x="6473825" y="4037013"/>
            <a:ext cx="2289175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r>
              <a:rPr lang="ru-RU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Объектно-реляционная модель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r>
              <a:rPr lang="ru-RU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Поддержка множества типов данных</a:t>
            </a:r>
          </a:p>
        </p:txBody>
      </p:sp>
      <p:sp>
        <p:nvSpPr>
          <p:cNvPr id="12299" name="Прямоугольник 6"/>
          <p:cNvSpPr>
            <a:spLocks noChangeArrowheads="1"/>
          </p:cNvSpPr>
          <p:nvPr/>
        </p:nvSpPr>
        <p:spPr bwMode="auto">
          <a:xfrm>
            <a:off x="9075738" y="4037013"/>
            <a:ext cx="2473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r>
              <a:rPr lang="ru-RU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Гибкость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r>
              <a:rPr lang="ru-RU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Удобство разработки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0000"/>
              </a:buClr>
              <a:buSzPct val="115000"/>
              <a:buFont typeface="Calibri" panose="020F0502020204030204" pitchFamily="34" charset="0"/>
              <a:buChar char="+"/>
            </a:pPr>
            <a:r>
              <a:rPr lang="ru-RU" altLang="ru-RU" sz="1800">
                <a:solidFill>
                  <a:srgbClr val="330000"/>
                </a:solidFill>
                <a:latin typeface="Montserrat SemiBold" panose="00000700000000000000" pitchFamily="2" charset="-52"/>
              </a:rPr>
              <a:t>Читаемость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>
                <a:solidFill>
                  <a:srgbClr val="330000"/>
                </a:solidFill>
                <a:latin typeface="Montserrat ExtraBold" panose="00000900000000000000" pitchFamily="2" charset="-52"/>
              </a:rPr>
              <a:t>План развития</a:t>
            </a:r>
          </a:p>
        </p:txBody>
      </p:sp>
      <p:sp>
        <p:nvSpPr>
          <p:cNvPr id="13315" name="Объект 2"/>
          <p:cNvSpPr>
            <a:spLocks noGrp="1"/>
          </p:cNvSpPr>
          <p:nvPr>
            <p:ph idx="1"/>
          </p:nvPr>
        </p:nvSpPr>
        <p:spPr>
          <a:xfrm>
            <a:off x="1619250" y="2005013"/>
            <a:ext cx="8953500" cy="4351337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ru-RU" altLang="ru-RU">
                <a:solidFill>
                  <a:srgbClr val="330000"/>
                </a:solidFill>
                <a:latin typeface="Montserrat" panose="00000500000000000000" pitchFamily="2" charset="-52"/>
              </a:rPr>
              <a:t>Развитие социальной составляющей системы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24E5D1-F9CF-421B-B9AE-C94B3AD31DB9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11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33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17" y="2773571"/>
            <a:ext cx="3400766" cy="34007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>
                <a:solidFill>
                  <a:srgbClr val="330000"/>
                </a:solidFill>
                <a:latin typeface="Montserrat ExtraBold" panose="00000900000000000000" pitchFamily="2" charset="-52"/>
              </a:rPr>
              <a:t>Участники команды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14638" y="2020888"/>
            <a:ext cx="7931150" cy="3309937"/>
          </a:xfrm>
        </p:spPr>
        <p:txBody>
          <a:bodyPr rtlCol="0"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dirty="0">
                <a:solidFill>
                  <a:srgbClr val="330000"/>
                </a:solidFill>
                <a:latin typeface="Montserrat" panose="00000500000000000000" pitchFamily="2" charset="-52"/>
              </a:rPr>
              <a:t>Печенкин Павел Владимирович – </a:t>
            </a:r>
            <a:r>
              <a:rPr lang="en-US" dirty="0">
                <a:solidFill>
                  <a:srgbClr val="330000"/>
                </a:solidFill>
                <a:latin typeface="Montserrat" panose="00000500000000000000" pitchFamily="2" charset="-52"/>
              </a:rPr>
              <a:t>PM, BE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dirty="0">
              <a:solidFill>
                <a:srgbClr val="330000"/>
              </a:solidFill>
              <a:latin typeface="Montserrat" panose="00000500000000000000" pitchFamily="2" charset="-52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dirty="0">
              <a:solidFill>
                <a:srgbClr val="330000"/>
              </a:solidFill>
              <a:latin typeface="Montserrat" panose="00000500000000000000" pitchFamily="2" charset="-52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dirty="0" err="1">
                <a:solidFill>
                  <a:srgbClr val="330000"/>
                </a:solidFill>
                <a:latin typeface="Montserrat" panose="00000500000000000000" pitchFamily="2" charset="-52"/>
              </a:rPr>
              <a:t>Улезько</a:t>
            </a:r>
            <a:r>
              <a:rPr lang="ru-RU" dirty="0">
                <a:solidFill>
                  <a:srgbClr val="330000"/>
                </a:solidFill>
                <a:latin typeface="Montserrat" panose="00000500000000000000" pitchFamily="2" charset="-52"/>
              </a:rPr>
              <a:t> Тимофей Андреевич</a:t>
            </a:r>
            <a:r>
              <a:rPr lang="en-US" dirty="0">
                <a:solidFill>
                  <a:srgbClr val="330000"/>
                </a:solidFill>
                <a:latin typeface="Montserrat" panose="00000500000000000000" pitchFamily="2" charset="-52"/>
              </a:rPr>
              <a:t> – FE, DE</a:t>
            </a:r>
            <a:endParaRPr lang="ru-RU" dirty="0">
              <a:solidFill>
                <a:srgbClr val="330000"/>
              </a:solidFill>
              <a:latin typeface="Montserrat" panose="00000500000000000000" pitchFamily="2" charset="-52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solidFill>
                <a:srgbClr val="330000"/>
              </a:solidFill>
              <a:latin typeface="Montserrat" panose="00000500000000000000" pitchFamily="2" charset="-52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dirty="0">
              <a:solidFill>
                <a:srgbClr val="330000"/>
              </a:solidFill>
              <a:latin typeface="Montserrat" panose="00000500000000000000" pitchFamily="2" charset="-52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dirty="0">
                <a:solidFill>
                  <a:srgbClr val="330000"/>
                </a:solidFill>
                <a:latin typeface="Montserrat" panose="00000500000000000000" pitchFamily="2" charset="-52"/>
              </a:rPr>
              <a:t>Сидорова Елизавета Ивановна – </a:t>
            </a:r>
            <a:r>
              <a:rPr lang="en-US" dirty="0">
                <a:solidFill>
                  <a:srgbClr val="330000"/>
                </a:solidFill>
                <a:latin typeface="Montserrat" panose="00000500000000000000" pitchFamily="2" charset="-52"/>
              </a:rPr>
              <a:t>BA, QA</a:t>
            </a:r>
            <a:endParaRPr lang="ru-RU" dirty="0">
              <a:solidFill>
                <a:srgbClr val="330000"/>
              </a:solidFill>
              <a:latin typeface="Montserrat" panose="00000500000000000000" pitchFamily="2" charset="-52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650063-B71B-41E4-B20D-347787F9B8AA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12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7" t="2400" r="-1297" b="12348"/>
          <a:stretch/>
        </p:blipFill>
        <p:spPr>
          <a:xfrm>
            <a:off x="1413091" y="1753985"/>
            <a:ext cx="1039163" cy="1067504"/>
          </a:xfrm>
          <a:prstGeom prst="ellipse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1" t="5188" r="761" b="17034"/>
          <a:stretch/>
        </p:blipFill>
        <p:spPr>
          <a:xfrm>
            <a:off x="1413091" y="4313462"/>
            <a:ext cx="1091692" cy="1091692"/>
          </a:xfrm>
          <a:prstGeom prst="ellipse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4" r="6441" b="5325"/>
          <a:stretch/>
        </p:blipFill>
        <p:spPr>
          <a:xfrm>
            <a:off x="1482708" y="3035149"/>
            <a:ext cx="952457" cy="1064653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838200" y="811213"/>
            <a:ext cx="10515600" cy="1325562"/>
          </a:xfrm>
        </p:spPr>
        <p:txBody>
          <a:bodyPr/>
          <a:lstStyle/>
          <a:p>
            <a:pPr algn="ctr" eaLnBrk="1" hangingPunct="1"/>
            <a:r>
              <a:rPr lang="ru-RU" altLang="ru-RU">
                <a:solidFill>
                  <a:srgbClr val="330000"/>
                </a:solidFill>
                <a:latin typeface="Montserrat ExtraBold" panose="00000900000000000000" pitchFamily="2" charset="-52"/>
              </a:rPr>
              <a:t>Контактная информация</a:t>
            </a:r>
          </a:p>
        </p:txBody>
      </p:sp>
      <p:pic>
        <p:nvPicPr>
          <p:cNvPr id="15363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3024188"/>
            <a:ext cx="1717675" cy="1717675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4094EF-EE4C-48B9-8320-C48BE9E37541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13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sp>
        <p:nvSpPr>
          <p:cNvPr id="15365" name="TextBox 5"/>
          <p:cNvSpPr txBox="1">
            <a:spLocks noChangeArrowheads="1"/>
          </p:cNvSpPr>
          <p:nvPr/>
        </p:nvSpPr>
        <p:spPr bwMode="auto">
          <a:xfrm>
            <a:off x="2844800" y="3282950"/>
            <a:ext cx="8509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3600">
                <a:solidFill>
                  <a:srgbClr val="330000"/>
                </a:solidFill>
                <a:latin typeface="Montserrat" panose="00000500000000000000" pitchFamily="2" charset="-52"/>
              </a:rPr>
              <a:t>Email</a:t>
            </a:r>
            <a:r>
              <a:rPr lang="ru-RU" altLang="ru-RU" sz="3600">
                <a:solidFill>
                  <a:srgbClr val="330000"/>
                </a:solidFill>
                <a:latin typeface="Montserrat" panose="00000500000000000000" pitchFamily="2" charset="-52"/>
              </a:rPr>
              <a:t>:</a:t>
            </a:r>
            <a:r>
              <a:rPr lang="en-US" altLang="ru-RU" sz="3600">
                <a:solidFill>
                  <a:srgbClr val="330000"/>
                </a:solidFill>
                <a:latin typeface="Montserrat" panose="00000500000000000000" pitchFamily="2" charset="-52"/>
              </a:rPr>
              <a:t> cower@internet.ru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3600">
                <a:solidFill>
                  <a:srgbClr val="330000"/>
                </a:solidFill>
                <a:latin typeface="Montserrat" panose="00000500000000000000" pitchFamily="2" charset="-52"/>
              </a:rPr>
              <a:t>Номер телефона: 8(960)-124-00-50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>
                <a:solidFill>
                  <a:srgbClr val="330000"/>
                </a:solidFill>
                <a:latin typeface="Montserrat ExtraBold" panose="00000900000000000000" pitchFamily="2" charset="-52"/>
              </a:rPr>
              <a:t>Описание проблемы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CC4D1D-A491-406B-8637-3CC582A0117D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2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8" b="10189"/>
          <a:stretch/>
        </p:blipFill>
        <p:spPr>
          <a:xfrm>
            <a:off x="1882867" y="1946939"/>
            <a:ext cx="8426266" cy="4153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>
                <a:solidFill>
                  <a:srgbClr val="330000"/>
                </a:solidFill>
                <a:latin typeface="Montserrat ExtraBold" panose="00000900000000000000" pitchFamily="2" charset="-52"/>
              </a:rPr>
              <a:t>Целевая аудитория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3519488"/>
            <a:ext cx="10515600" cy="1003300"/>
          </a:xfrm>
        </p:spPr>
        <p:txBody>
          <a:bodyPr rtlCol="0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Clr>
                <a:srgbClr val="330000"/>
              </a:buClr>
              <a:buFont typeface="Arial" panose="020B0604020202020204" pitchFamily="34" charset="0"/>
              <a:buNone/>
              <a:defRPr/>
            </a:pPr>
            <a:r>
              <a:rPr lang="ru-RU" dirty="0">
                <a:solidFill>
                  <a:srgbClr val="330000"/>
                </a:solidFill>
                <a:latin typeface="Montserrat Medium" panose="00000600000000000000" pitchFamily="2" charset="-52"/>
              </a:rPr>
              <a:t>Молодые люди возрастом от 20 до 30 лет, в основном - студенты и </a:t>
            </a:r>
            <a:r>
              <a:rPr lang="ru-RU" dirty="0" err="1">
                <a:solidFill>
                  <a:srgbClr val="330000"/>
                </a:solidFill>
                <a:latin typeface="Montserrat Medium" panose="00000600000000000000" pitchFamily="2" charset="-52"/>
              </a:rPr>
              <a:t>фрилансеры</a:t>
            </a:r>
            <a:r>
              <a:rPr lang="ru-RU" dirty="0">
                <a:solidFill>
                  <a:srgbClr val="330000"/>
                </a:solidFill>
                <a:latin typeface="Montserrat Medium" panose="00000600000000000000" pitchFamily="2" charset="-52"/>
              </a:rPr>
              <a:t>. </a:t>
            </a:r>
          </a:p>
          <a:p>
            <a:pPr algn="ctr" eaLnBrk="1" fontAlgn="auto" hangingPunct="1">
              <a:spcAft>
                <a:spcPts val="0"/>
              </a:spcAft>
              <a:buClr>
                <a:srgbClr val="330000"/>
              </a:buClr>
              <a:defRPr/>
            </a:pPr>
            <a:endParaRPr lang="ru-RU" dirty="0">
              <a:latin typeface="Montserrat Medium" panose="00000600000000000000" pitchFamily="2" charset="-52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643424-6E51-462D-B434-DC908863A1C8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3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>
                <a:solidFill>
                  <a:srgbClr val="330000"/>
                </a:solidFill>
                <a:latin typeface="Montserrat ExtraBold" panose="00000900000000000000" pitchFamily="2" charset="-52"/>
              </a:rPr>
              <a:t>Предлагаемое решение</a:t>
            </a:r>
          </a:p>
        </p:txBody>
      </p:sp>
      <p:sp>
        <p:nvSpPr>
          <p:cNvPr id="6147" name="Объект 2"/>
          <p:cNvSpPr>
            <a:spLocks noGrp="1"/>
          </p:cNvSpPr>
          <p:nvPr>
            <p:ph idx="1"/>
          </p:nvPr>
        </p:nvSpPr>
        <p:spPr>
          <a:xfrm>
            <a:off x="838200" y="3590925"/>
            <a:ext cx="10515600" cy="1762125"/>
          </a:xfrm>
        </p:spPr>
        <p:txBody>
          <a:bodyPr/>
          <a:lstStyle/>
          <a:p>
            <a:pPr marL="0" indent="0" algn="ctr" eaLnBrk="1" hangingPunct="1">
              <a:buClr>
                <a:srgbClr val="330000"/>
              </a:buClr>
              <a:buFont typeface="Arial" panose="020B0604020202020204" pitchFamily="34" charset="0"/>
              <a:buNone/>
            </a:pPr>
            <a:r>
              <a:rPr lang="ru-RU" altLang="ru-RU">
                <a:solidFill>
                  <a:srgbClr val="330000"/>
                </a:solidFill>
                <a:latin typeface="Montserrat Medium" panose="00000600000000000000" pitchFamily="2" charset="-52"/>
              </a:rPr>
              <a:t>Веб-приложение «</a:t>
            </a:r>
            <a:r>
              <a:rPr lang="en-US" altLang="ru-RU">
                <a:solidFill>
                  <a:srgbClr val="330000"/>
                </a:solidFill>
                <a:latin typeface="Montserrat Medium" panose="00000600000000000000" pitchFamily="2" charset="-52"/>
              </a:rPr>
              <a:t>Cow</a:t>
            </a:r>
            <a:r>
              <a:rPr lang="ru-RU" altLang="ru-RU">
                <a:solidFill>
                  <a:srgbClr val="330000"/>
                </a:solidFill>
                <a:latin typeface="Montserrat Medium" panose="00000600000000000000" pitchFamily="2" charset="-52"/>
              </a:rPr>
              <a:t>ё</a:t>
            </a:r>
            <a:r>
              <a:rPr lang="en-US" altLang="ru-RU">
                <a:solidFill>
                  <a:srgbClr val="330000"/>
                </a:solidFill>
                <a:latin typeface="Montserrat Medium" panose="00000600000000000000" pitchFamily="2" charset="-52"/>
              </a:rPr>
              <a:t>r</a:t>
            </a:r>
            <a:r>
              <a:rPr lang="ru-RU" altLang="ru-RU">
                <a:solidFill>
                  <a:srgbClr val="330000"/>
                </a:solidFill>
                <a:latin typeface="Montserrat Medium" panose="00000600000000000000" pitchFamily="2" charset="-52"/>
              </a:rPr>
              <a:t>»</a:t>
            </a:r>
            <a:r>
              <a:rPr lang="en-US" altLang="ru-RU">
                <a:solidFill>
                  <a:srgbClr val="330000"/>
                </a:solidFill>
                <a:latin typeface="Montserrat Medium" panose="00000600000000000000" pitchFamily="2" charset="-52"/>
              </a:rPr>
              <a:t> </a:t>
            </a:r>
            <a:r>
              <a:rPr lang="ru-RU" altLang="ru-RU">
                <a:solidFill>
                  <a:srgbClr val="330000"/>
                </a:solidFill>
                <a:latin typeface="Montserrat Medium" panose="00000600000000000000" pitchFamily="2" charset="-52"/>
              </a:rPr>
              <a:t>для бронирования рабочих мест в коворкинге, предоставляющее скидки студентам</a:t>
            </a:r>
            <a:endParaRPr lang="en-US" altLang="ru-RU">
              <a:solidFill>
                <a:srgbClr val="33000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23EB01-174D-4DD4-A9C8-15ACF23FAD79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4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pic>
        <p:nvPicPr>
          <p:cNvPr id="6149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513" y="1690688"/>
            <a:ext cx="17049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>
                <a:solidFill>
                  <a:srgbClr val="330000"/>
                </a:solidFill>
                <a:latin typeface="Montserrat ExtraBold" panose="00000900000000000000" pitchFamily="2" charset="-52"/>
              </a:rPr>
              <a:t>Конкурентное преимущество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B4A349-CA53-4886-BF03-7CE5B51ABDCB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5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614932"/>
              </p:ext>
            </p:extLst>
          </p:nvPr>
        </p:nvGraphicFramePr>
        <p:xfrm>
          <a:off x="1405079" y="1690688"/>
          <a:ext cx="9381840" cy="4510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872">
                  <a:extLst>
                    <a:ext uri="{9D8B030D-6E8A-4147-A177-3AD203B41FA5}">
                      <a16:colId xmlns:a16="http://schemas.microsoft.com/office/drawing/2014/main" val="3318995820"/>
                    </a:ext>
                  </a:extLst>
                </a:gridCol>
                <a:gridCol w="1794742">
                  <a:extLst>
                    <a:ext uri="{9D8B030D-6E8A-4147-A177-3AD203B41FA5}">
                      <a16:colId xmlns:a16="http://schemas.microsoft.com/office/drawing/2014/main" val="1669288795"/>
                    </a:ext>
                  </a:extLst>
                </a:gridCol>
                <a:gridCol w="1794742">
                  <a:extLst>
                    <a:ext uri="{9D8B030D-6E8A-4147-A177-3AD203B41FA5}">
                      <a16:colId xmlns:a16="http://schemas.microsoft.com/office/drawing/2014/main" val="417497862"/>
                    </a:ext>
                  </a:extLst>
                </a:gridCol>
                <a:gridCol w="1794742">
                  <a:extLst>
                    <a:ext uri="{9D8B030D-6E8A-4147-A177-3AD203B41FA5}">
                      <a16:colId xmlns:a16="http://schemas.microsoft.com/office/drawing/2014/main" val="4187488800"/>
                    </a:ext>
                  </a:extLst>
                </a:gridCol>
                <a:gridCol w="1794742">
                  <a:extLst>
                    <a:ext uri="{9D8B030D-6E8A-4147-A177-3AD203B41FA5}">
                      <a16:colId xmlns:a16="http://schemas.microsoft.com/office/drawing/2014/main" val="4181394418"/>
                    </a:ext>
                  </a:extLst>
                </a:gridCol>
              </a:tblGrid>
              <a:tr h="1127652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rgbClr val="330000"/>
                          </a:solidFill>
                        </a:ln>
                        <a:solidFill>
                          <a:srgbClr val="33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rgbClr val="330000"/>
                          </a:solidFill>
                        </a:ln>
                        <a:solidFill>
                          <a:srgbClr val="33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rgbClr val="330000"/>
                          </a:solidFill>
                        </a:ln>
                        <a:solidFill>
                          <a:srgbClr val="33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rgbClr val="330000"/>
                          </a:solidFill>
                        </a:ln>
                        <a:solidFill>
                          <a:srgbClr val="33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rgbClr val="330000"/>
                          </a:solidFill>
                        </a:ln>
                        <a:solidFill>
                          <a:srgbClr val="33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723667"/>
                  </a:ext>
                </a:extLst>
              </a:tr>
              <a:tr h="1127652">
                <a:tc>
                  <a:txBody>
                    <a:bodyPr/>
                    <a:lstStyle/>
                    <a:p>
                      <a:r>
                        <a:rPr lang="ru-RU" sz="20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Скидки студентам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+</a:t>
                      </a:r>
                      <a:endParaRPr lang="ru-RU" sz="5400" dirty="0">
                        <a:ln>
                          <a:solidFill>
                            <a:srgbClr val="330000"/>
                          </a:solidFill>
                        </a:ln>
                        <a:solidFill>
                          <a:srgbClr val="330000"/>
                        </a:solidFill>
                        <a:latin typeface="Montserrat SemiBold" panose="00000700000000000000" pitchFamily="2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518345"/>
                  </a:ext>
                </a:extLst>
              </a:tr>
              <a:tr h="1127652">
                <a:tc>
                  <a:txBody>
                    <a:bodyPr/>
                    <a:lstStyle/>
                    <a:p>
                      <a:r>
                        <a:rPr lang="ru-RU" sz="20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Карта офиса с выбором места на ней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52873"/>
                  </a:ext>
                </a:extLst>
              </a:tr>
              <a:tr h="1127652">
                <a:tc>
                  <a:txBody>
                    <a:bodyPr/>
                    <a:lstStyle/>
                    <a:p>
                      <a:r>
                        <a:rPr lang="ru-RU" sz="20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Оплата</a:t>
                      </a:r>
                      <a:r>
                        <a:rPr lang="ru-RU" sz="2000" baseline="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 на сайте</a:t>
                      </a:r>
                      <a:endParaRPr lang="ru-RU" sz="2000" dirty="0">
                        <a:ln>
                          <a:solidFill>
                            <a:srgbClr val="330000"/>
                          </a:solidFill>
                        </a:ln>
                        <a:solidFill>
                          <a:srgbClr val="330000"/>
                        </a:solidFill>
                        <a:latin typeface="Montserrat SemiBold" panose="00000700000000000000" pitchFamily="2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Оплата</a:t>
                      </a:r>
                      <a:r>
                        <a:rPr lang="ru-RU" sz="2000" baseline="0" dirty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 в </a:t>
                      </a:r>
                      <a:r>
                        <a:rPr lang="ru-RU" sz="2000" baseline="0" dirty="0" smtClean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4</a:t>
                      </a:r>
                      <a:r>
                        <a:rPr lang="en-US" sz="2000" baseline="0" dirty="0" smtClean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 </a:t>
                      </a:r>
                      <a:r>
                        <a:rPr lang="ru-RU" sz="2000" baseline="0" dirty="0" smtClean="0">
                          <a:ln>
                            <a:solidFill>
                              <a:srgbClr val="330000"/>
                            </a:solidFill>
                          </a:ln>
                          <a:solidFill>
                            <a:srgbClr val="330000"/>
                          </a:solidFill>
                          <a:latin typeface="Montserrat SemiBold" panose="00000700000000000000" pitchFamily="2" charset="-52"/>
                        </a:rPr>
                        <a:t>клика</a:t>
                      </a:r>
                      <a:endParaRPr lang="ru-RU" sz="2000" dirty="0">
                        <a:ln>
                          <a:solidFill>
                            <a:srgbClr val="330000"/>
                          </a:solidFill>
                        </a:ln>
                        <a:solidFill>
                          <a:srgbClr val="330000"/>
                        </a:solidFill>
                        <a:latin typeface="Montserrat SemiBold" panose="00000700000000000000" pitchFamily="2" charset="-5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377731"/>
                  </a:ext>
                </a:extLst>
              </a:tr>
            </a:tbl>
          </a:graphicData>
        </a:graphic>
      </p:graphicFrame>
      <p:pic>
        <p:nvPicPr>
          <p:cNvPr id="7173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25" y="1609725"/>
            <a:ext cx="2157413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5" y="1962150"/>
            <a:ext cx="1957388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25" y="1716088"/>
            <a:ext cx="1046163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375" y="1608138"/>
            <a:ext cx="1263650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>
                <a:solidFill>
                  <a:srgbClr val="330000"/>
                </a:solidFill>
                <a:latin typeface="Montserrat ExtraBold" panose="00000900000000000000" pitchFamily="2" charset="-52"/>
              </a:rPr>
              <a:t>Главная страница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326874-3CF5-48D0-AF51-47E8E3E7E08E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6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pic>
        <p:nvPicPr>
          <p:cNvPr id="2" name="main">
            <a:hlinkClick r:id="" action="ppaction://media"/>
            <a:extLst>
              <a:ext uri="{FF2B5EF4-FFF2-40B4-BE49-F238E27FC236}">
                <a16:creationId xmlns:a16="http://schemas.microsoft.com/office/drawing/2014/main" id="{41B023B5-B7F7-479E-AE7D-7CCB6DB5D5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5708" y="1513972"/>
            <a:ext cx="8740584" cy="4725378"/>
          </a:xfrm>
          <a:prstGeom prst="rect">
            <a:avLst/>
          </a:prstGeom>
          <a:effectLst>
            <a:outerShdw blurRad="292100" dist="139700" dir="2700000" algn="ctr" rotWithShape="0">
              <a:schemeClr val="tx1">
                <a:alpha val="65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>
                <a:solidFill>
                  <a:srgbClr val="330000"/>
                </a:solidFill>
                <a:latin typeface="Montserrat ExtraBold" panose="00000900000000000000" pitchFamily="2" charset="-52"/>
              </a:rPr>
              <a:t>Оплата на сайте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882924-1D2A-4134-811D-BF5C6B9EC0D3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7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sp>
        <p:nvSpPr>
          <p:cNvPr id="9220" name="TextBox 2"/>
          <p:cNvSpPr txBox="1">
            <a:spLocks noChangeArrowheads="1"/>
          </p:cNvSpPr>
          <p:nvPr/>
        </p:nvSpPr>
        <p:spPr bwMode="auto">
          <a:xfrm>
            <a:off x="5661025" y="3716338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033" y="1514991"/>
            <a:ext cx="8085933" cy="4772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>
                <a:solidFill>
                  <a:srgbClr val="330000"/>
                </a:solidFill>
                <a:latin typeface="Montserrat ExtraBold" panose="00000900000000000000" pitchFamily="2" charset="-52"/>
              </a:rPr>
              <a:t>Редактирование карты офиса администратором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953C9A-DDD9-4319-9559-B073B5FC91DE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8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sp>
        <p:nvSpPr>
          <p:cNvPr id="10244" name="TextBox 2"/>
          <p:cNvSpPr txBox="1">
            <a:spLocks noChangeArrowheads="1"/>
          </p:cNvSpPr>
          <p:nvPr/>
        </p:nvSpPr>
        <p:spPr bwMode="auto">
          <a:xfrm>
            <a:off x="5486400" y="3482975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 dirty="0"/>
          </a:p>
        </p:txBody>
      </p:sp>
      <p:pic>
        <p:nvPicPr>
          <p:cNvPr id="3" name="redactor">
            <a:hlinkClick r:id="" action="ppaction://media"/>
            <a:extLst>
              <a:ext uri="{FF2B5EF4-FFF2-40B4-BE49-F238E27FC236}">
                <a16:creationId xmlns:a16="http://schemas.microsoft.com/office/drawing/2014/main" id="{5E39D88A-B84B-41C3-925F-E6B4B7DA55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8425" y="1690688"/>
            <a:ext cx="8415150" cy="4549441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Объект 2"/>
          <p:cNvSpPr>
            <a:spLocks noGrp="1"/>
          </p:cNvSpPr>
          <p:nvPr>
            <p:ph idx="1"/>
          </p:nvPr>
        </p:nvSpPr>
        <p:spPr>
          <a:xfrm>
            <a:off x="280353" y="4664393"/>
            <a:ext cx="10515600" cy="2062163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ru-RU" altLang="ru-RU" sz="2400" dirty="0">
                <a:solidFill>
                  <a:srgbClr val="330000"/>
                </a:solidFill>
                <a:latin typeface="Montserrat SemiBold" panose="00000700000000000000" pitchFamily="2" charset="-52"/>
              </a:rPr>
              <a:t>Конверсии: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ru-RU" altLang="ru-RU" sz="2400" dirty="0">
                <a:solidFill>
                  <a:srgbClr val="330000"/>
                </a:solidFill>
                <a:latin typeface="Montserrat Medium" panose="00000600000000000000" pitchFamily="2" charset="-52"/>
              </a:rPr>
              <a:t>Посещение сайта – регистрация </a:t>
            </a:r>
            <a:r>
              <a:rPr lang="ru-RU" altLang="ru-RU" sz="2400" dirty="0">
                <a:solidFill>
                  <a:srgbClr val="330000"/>
                </a:solidFill>
                <a:latin typeface="Montserrat SemiBold" panose="00000700000000000000" pitchFamily="2" charset="-52"/>
              </a:rPr>
              <a:t>55,2%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ru-RU" altLang="ru-RU" sz="2400" dirty="0">
                <a:solidFill>
                  <a:srgbClr val="330000"/>
                </a:solidFill>
                <a:latin typeface="Montserrat Medium" panose="00000600000000000000" pitchFamily="2" charset="-52"/>
              </a:rPr>
              <a:t>Посещение сайта – заказ </a:t>
            </a:r>
            <a:r>
              <a:rPr lang="ru-RU" altLang="ru-RU" sz="2400" dirty="0">
                <a:solidFill>
                  <a:srgbClr val="330000"/>
                </a:solidFill>
                <a:latin typeface="Montserrat SemiBold" panose="00000700000000000000" pitchFamily="2" charset="-52"/>
              </a:rPr>
              <a:t>34,5%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ru-RU" altLang="ru-RU" sz="2400" dirty="0">
                <a:solidFill>
                  <a:srgbClr val="330000"/>
                </a:solidFill>
                <a:latin typeface="Montserrat Medium" panose="00000600000000000000" pitchFamily="2" charset="-52"/>
              </a:rPr>
              <a:t>Посещение сайта – оплата </a:t>
            </a:r>
            <a:r>
              <a:rPr lang="ru-RU" altLang="ru-RU" sz="2400" dirty="0">
                <a:solidFill>
                  <a:srgbClr val="330000"/>
                </a:solidFill>
                <a:latin typeface="Montserrat SemiBold" panose="00000700000000000000" pitchFamily="2" charset="-52"/>
              </a:rPr>
              <a:t>10,3%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F993A0-C19C-4FC4-9A47-99B9DCD4DEB0}" type="slidenum">
              <a:rPr lang="ru-RU" sz="3200">
                <a:latin typeface="Montserrat SemiBold" panose="00000700000000000000" pitchFamily="2" charset="-52"/>
              </a:rPr>
              <a:pPr>
                <a:defRPr/>
              </a:pPr>
              <a:t>9</a:t>
            </a:fld>
            <a:endParaRPr lang="ru-RU" sz="3200" dirty="0">
              <a:latin typeface="Montserrat SemiBold" panose="00000700000000000000" pitchFamily="2" charset="-52"/>
            </a:endParaRPr>
          </a:p>
        </p:txBody>
      </p:sp>
      <p:sp>
        <p:nvSpPr>
          <p:cNvPr id="11269" name="Прямоугольник 7"/>
          <p:cNvSpPr>
            <a:spLocks noChangeArrowheads="1"/>
          </p:cNvSpPr>
          <p:nvPr/>
        </p:nvSpPr>
        <p:spPr bwMode="auto">
          <a:xfrm>
            <a:off x="3302000" y="373063"/>
            <a:ext cx="60960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4400">
                <a:solidFill>
                  <a:srgbClr val="330000"/>
                </a:solidFill>
                <a:latin typeface="Montserrat ExtraBold" panose="00000900000000000000" pitchFamily="2" charset="-52"/>
              </a:rPr>
              <a:t>Бизнес-модель</a:t>
            </a:r>
            <a:endParaRPr lang="ru-RU" altLang="ru-RU" sz="4400">
              <a:latin typeface="Montserrat ExtraBold" panose="00000900000000000000" pitchFamily="2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DC790F-6473-46B8-AE5B-BCBD3747F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92" y="1153020"/>
            <a:ext cx="5770795" cy="3335160"/>
          </a:xfrm>
          <a:prstGeom prst="rect">
            <a:avLst/>
          </a:prstGeom>
          <a:effectLst/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B70505C-668D-44F6-A8D6-614F60EC8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714" y="1590861"/>
            <a:ext cx="5869806" cy="2547883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</TotalTime>
  <Words>193</Words>
  <Application>Microsoft Office PowerPoint</Application>
  <PresentationFormat>Широкоэкранный</PresentationFormat>
  <Paragraphs>70</Paragraphs>
  <Slides>13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Montserrat SemiBold</vt:lpstr>
      <vt:lpstr>Arial</vt:lpstr>
      <vt:lpstr>Montserrat ExtraBold</vt:lpstr>
      <vt:lpstr>Calibri Light</vt:lpstr>
      <vt:lpstr>Montserrat</vt:lpstr>
      <vt:lpstr>Saira Condensed Condensed</vt:lpstr>
      <vt:lpstr>Calibri</vt:lpstr>
      <vt:lpstr>Montserrat Medium</vt:lpstr>
      <vt:lpstr>Тема Office</vt:lpstr>
      <vt:lpstr>COWËR</vt:lpstr>
      <vt:lpstr>Описание проблемы</vt:lpstr>
      <vt:lpstr>Целевая аудитория</vt:lpstr>
      <vt:lpstr>Предлагаемое решение</vt:lpstr>
      <vt:lpstr>Конкурентное преимущество</vt:lpstr>
      <vt:lpstr>Главная страница</vt:lpstr>
      <vt:lpstr>Оплата на сайте</vt:lpstr>
      <vt:lpstr>Редактирование карты офиса администратором</vt:lpstr>
      <vt:lpstr>Презентация PowerPoint</vt:lpstr>
      <vt:lpstr>Используемые технологии</vt:lpstr>
      <vt:lpstr>План развития</vt:lpstr>
      <vt:lpstr>Участники команды</vt:lpstr>
      <vt:lpstr>Контактная информация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Cower</dc:title>
  <dc:creator>лиз</dc:creator>
  <cp:lastModifiedBy>лиз</cp:lastModifiedBy>
  <cp:revision>48</cp:revision>
  <dcterms:created xsi:type="dcterms:W3CDTF">2024-03-13T15:56:21Z</dcterms:created>
  <dcterms:modified xsi:type="dcterms:W3CDTF">2024-06-20T20:44:05Z</dcterms:modified>
</cp:coreProperties>
</file>